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258" r:id="rId3"/>
    <p:sldId id="259"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71"/>
    <p:restoredTop sz="94729"/>
  </p:normalViewPr>
  <p:slideViewPr>
    <p:cSldViewPr snapToGrid="0">
      <p:cViewPr varScale="1">
        <p:scale>
          <a:sx n="82" d="100"/>
          <a:sy n="82" d="100"/>
        </p:scale>
        <p:origin x="28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370FA60-6740-064A-BA7D-7807F9F1FD09}" type="datetimeFigureOut">
              <a:rPr lang="en-US" smtClean="0"/>
              <a:t>11/11/2025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FA008A98-5EB2-0C4A-87B4-3AE034D53BD8}"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1647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70FA60-6740-064A-BA7D-7807F9F1FD09}" type="datetimeFigureOut">
              <a:rPr lang="en-US" smtClean="0"/>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008A98-5EB2-0C4A-87B4-3AE034D53BD8}" type="slidenum">
              <a:rPr lang="en-US" smtClean="0"/>
              <a:t>‹#›</a:t>
            </a:fld>
            <a:endParaRPr lang="en-US"/>
          </a:p>
        </p:txBody>
      </p:sp>
    </p:spTree>
    <p:extLst>
      <p:ext uri="{BB962C8B-B14F-4D97-AF65-F5344CB8AC3E}">
        <p14:creationId xmlns:p14="http://schemas.microsoft.com/office/powerpoint/2010/main" val="53695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70FA60-6740-064A-BA7D-7807F9F1FD09}"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08A98-5EB2-0C4A-87B4-3AE034D53BD8}"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406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70FA60-6740-064A-BA7D-7807F9F1FD09}"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08A98-5EB2-0C4A-87B4-3AE034D53BD8}"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64324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70FA60-6740-064A-BA7D-7807F9F1FD09}"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08A98-5EB2-0C4A-87B4-3AE034D53BD8}" type="slidenum">
              <a:rPr lang="en-US" smtClean="0"/>
              <a:t>‹#›</a:t>
            </a:fld>
            <a:endParaRPr lang="en-US"/>
          </a:p>
        </p:txBody>
      </p:sp>
    </p:spTree>
    <p:extLst>
      <p:ext uri="{BB962C8B-B14F-4D97-AF65-F5344CB8AC3E}">
        <p14:creationId xmlns:p14="http://schemas.microsoft.com/office/powerpoint/2010/main" val="1492339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70FA60-6740-064A-BA7D-7807F9F1FD09}"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08A98-5EB2-0C4A-87B4-3AE034D53BD8}"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092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70FA60-6740-064A-BA7D-7807F9F1FD09}"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08A98-5EB2-0C4A-87B4-3AE034D53BD8}"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31118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70FA60-6740-064A-BA7D-7807F9F1FD09}"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08A98-5EB2-0C4A-87B4-3AE034D53BD8}"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50736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70FA60-6740-064A-BA7D-7807F9F1FD09}"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08A98-5EB2-0C4A-87B4-3AE034D53BD8}"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1797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70FA60-6740-064A-BA7D-7807F9F1FD09}"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08A98-5EB2-0C4A-87B4-3AE034D53BD8}" type="slidenum">
              <a:rPr lang="en-US" smtClean="0"/>
              <a:t>‹#›</a:t>
            </a:fld>
            <a:endParaRPr lang="en-US"/>
          </a:p>
        </p:txBody>
      </p:sp>
    </p:spTree>
    <p:extLst>
      <p:ext uri="{BB962C8B-B14F-4D97-AF65-F5344CB8AC3E}">
        <p14:creationId xmlns:p14="http://schemas.microsoft.com/office/powerpoint/2010/main" val="1083281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70FA60-6740-064A-BA7D-7807F9F1FD09}"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08A98-5EB2-0C4A-87B4-3AE034D53BD8}"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5867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70FA60-6740-064A-BA7D-7807F9F1FD09}" type="datetimeFigureOut">
              <a:rPr lang="en-US" smtClean="0"/>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008A98-5EB2-0C4A-87B4-3AE034D53BD8}" type="slidenum">
              <a:rPr lang="en-US" smtClean="0"/>
              <a:t>‹#›</a:t>
            </a:fld>
            <a:endParaRPr lang="en-US"/>
          </a:p>
        </p:txBody>
      </p:sp>
    </p:spTree>
    <p:extLst>
      <p:ext uri="{BB962C8B-B14F-4D97-AF65-F5344CB8AC3E}">
        <p14:creationId xmlns:p14="http://schemas.microsoft.com/office/powerpoint/2010/main" val="269680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70FA60-6740-064A-BA7D-7807F9F1FD09}" type="datetimeFigureOut">
              <a:rPr lang="en-US" smtClean="0"/>
              <a:t>11/11/2025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008A98-5EB2-0C4A-87B4-3AE034D53BD8}"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5470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70FA60-6740-064A-BA7D-7807F9F1FD09}" type="datetimeFigureOut">
              <a:rPr lang="en-US" smtClean="0"/>
              <a:t>11/11/2025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008A98-5EB2-0C4A-87B4-3AE034D53BD8}"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2846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70FA60-6740-064A-BA7D-7807F9F1FD09}" type="datetimeFigureOut">
              <a:rPr lang="en-US" smtClean="0"/>
              <a:t>11/11/2025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008A98-5EB2-0C4A-87B4-3AE034D53BD8}" type="slidenum">
              <a:rPr lang="en-US" smtClean="0"/>
              <a:t>‹#›</a:t>
            </a:fld>
            <a:endParaRPr lang="en-US"/>
          </a:p>
        </p:txBody>
      </p:sp>
    </p:spTree>
    <p:extLst>
      <p:ext uri="{BB962C8B-B14F-4D97-AF65-F5344CB8AC3E}">
        <p14:creationId xmlns:p14="http://schemas.microsoft.com/office/powerpoint/2010/main" val="829294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70FA60-6740-064A-BA7D-7807F9F1FD09}" type="datetimeFigureOut">
              <a:rPr lang="en-US" smtClean="0"/>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008A98-5EB2-0C4A-87B4-3AE034D53BD8}"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5194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70FA60-6740-064A-BA7D-7807F9F1FD09}" type="datetimeFigureOut">
              <a:rPr lang="en-US" smtClean="0"/>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008A98-5EB2-0C4A-87B4-3AE034D53BD8}" type="slidenum">
              <a:rPr lang="en-US" smtClean="0"/>
              <a:t>‹#›</a:t>
            </a:fld>
            <a:endParaRPr lang="en-US"/>
          </a:p>
        </p:txBody>
      </p:sp>
    </p:spTree>
    <p:extLst>
      <p:ext uri="{BB962C8B-B14F-4D97-AF65-F5344CB8AC3E}">
        <p14:creationId xmlns:p14="http://schemas.microsoft.com/office/powerpoint/2010/main" val="68781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370FA60-6740-064A-BA7D-7807F9F1FD09}" type="datetimeFigureOut">
              <a:rPr lang="en-US" smtClean="0"/>
              <a:t>11/11/2025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A008A98-5EB2-0C4A-87B4-3AE034D53BD8}" type="slidenum">
              <a:rPr lang="en-US" smtClean="0"/>
              <a:t>‹#›</a:t>
            </a:fld>
            <a:endParaRPr lang="en-US"/>
          </a:p>
        </p:txBody>
      </p:sp>
    </p:spTree>
    <p:extLst>
      <p:ext uri="{BB962C8B-B14F-4D97-AF65-F5344CB8AC3E}">
        <p14:creationId xmlns:p14="http://schemas.microsoft.com/office/powerpoint/2010/main" val="25624594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410F6-FE30-88B2-5CF3-90547055034E}"/>
              </a:ext>
            </a:extLst>
          </p:cNvPr>
          <p:cNvSpPr txBox="1"/>
          <p:nvPr/>
        </p:nvSpPr>
        <p:spPr>
          <a:xfrm>
            <a:off x="1293146" y="2105561"/>
            <a:ext cx="4918334" cy="1323439"/>
          </a:xfrm>
          <a:prstGeom prst="rect">
            <a:avLst/>
          </a:prstGeom>
          <a:noFill/>
        </p:spPr>
        <p:txBody>
          <a:bodyPr wrap="none" rtlCol="0">
            <a:spAutoFit/>
          </a:bodyPr>
          <a:lstStyle/>
          <a:p>
            <a:pPr algn="ctr"/>
            <a:r>
              <a:rPr lang="en-US" sz="4000" b="1" u="sng" kern="0" dirty="0">
                <a:effectLst/>
                <a:latin typeface="Times New Roman" panose="02020603050405020304" pitchFamily="18" charset="0"/>
                <a:ea typeface="Aptos" panose="020B0004020202020204" pitchFamily="34" charset="0"/>
                <a:cs typeface="Times New Roman" panose="02020603050405020304" pitchFamily="18" charset="0"/>
              </a:rPr>
              <a:t>AI-Driven Sentiment </a:t>
            </a:r>
          </a:p>
          <a:p>
            <a:pPr algn="ctr"/>
            <a:r>
              <a:rPr lang="en-US" sz="4000" b="1" u="sng" kern="0" dirty="0">
                <a:effectLst/>
                <a:latin typeface="Times New Roman" panose="02020603050405020304" pitchFamily="18" charset="0"/>
                <a:ea typeface="Aptos" panose="020B0004020202020204" pitchFamily="34" charset="0"/>
                <a:cs typeface="Times New Roman" panose="02020603050405020304" pitchFamily="18" charset="0"/>
              </a:rPr>
              <a:t>Analysis Framework</a:t>
            </a:r>
            <a:r>
              <a:rPr lang="en-US" sz="4000" dirty="0">
                <a:effectLst/>
                <a:latin typeface="Times New Roman" panose="02020603050405020304" pitchFamily="18" charset="0"/>
                <a:cs typeface="Times New Roman" panose="02020603050405020304" pitchFamily="18" charset="0"/>
              </a:rPr>
              <a:t> </a:t>
            </a:r>
            <a:endParaRPr lang="en-US" sz="4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43DB7E8-90C3-045F-AD8C-EEF8249EB2E9}"/>
              </a:ext>
            </a:extLst>
          </p:cNvPr>
          <p:cNvSpPr txBox="1"/>
          <p:nvPr/>
        </p:nvSpPr>
        <p:spPr>
          <a:xfrm>
            <a:off x="837754" y="4007615"/>
            <a:ext cx="4341051" cy="1107996"/>
          </a:xfrm>
          <a:prstGeom prst="rect">
            <a:avLst/>
          </a:prstGeom>
          <a:noFill/>
        </p:spPr>
        <p:txBody>
          <a:bodyPr wrap="square" rtlCol="0">
            <a:spAutoFit/>
          </a:bodyPr>
          <a:lstStyle/>
          <a:p>
            <a:pPr marL="0" marR="0">
              <a:spcBef>
                <a:spcPts val="0"/>
              </a:spcBef>
              <a:spcAft>
                <a:spcPts val="0"/>
              </a:spcAft>
            </a:pPr>
            <a:r>
              <a:rPr lang="en-US" sz="1600" b="1" dirty="0">
                <a:effectLst/>
                <a:latin typeface="Times New Roman" panose="02020603050405020304" pitchFamily="18" charset="0"/>
                <a:ea typeface="Aptos" panose="020B0004020202020204" pitchFamily="34" charset="0"/>
                <a:cs typeface="Times New Roman" panose="02020603050405020304" pitchFamily="18" charset="0"/>
              </a:rPr>
              <a:t/>
            </a:r>
            <a:br>
              <a:rPr lang="en-US" sz="1600" b="1" dirty="0">
                <a:effectLst/>
                <a:latin typeface="Times New Roman" panose="02020603050405020304" pitchFamily="18" charset="0"/>
                <a:ea typeface="Aptos" panose="020B0004020202020204" pitchFamily="34" charset="0"/>
                <a:cs typeface="Times New Roman" panose="02020603050405020304" pitchFamily="18" charset="0"/>
              </a:rPr>
            </a:br>
            <a:r>
              <a:rPr lang="en-US" sz="1600" b="1" dirty="0">
                <a:effectLst/>
                <a:latin typeface="Times New Roman" panose="02020603050405020304" pitchFamily="18" charset="0"/>
                <a:ea typeface="Aptos" panose="020B0004020202020204" pitchFamily="34" charset="0"/>
                <a:cs typeface="Times New Roman" panose="02020603050405020304" pitchFamily="18" charset="0"/>
              </a:rPr>
              <a:t>China Subba Rao Koduri </a:t>
            </a:r>
            <a:endParaRPr lang="en-US" sz="1600" b="1" dirty="0" smtClean="0">
              <a:effectLst/>
              <a:latin typeface="Times New Roman" panose="02020603050405020304" pitchFamily="18" charset="0"/>
              <a:ea typeface="Aptos" panose="020B0004020202020204" pitchFamily="34" charset="0"/>
              <a:cs typeface="Times New Roman" panose="02020603050405020304" pitchFamily="18" charset="0"/>
            </a:endParaRPr>
          </a:p>
          <a:p>
            <a:pPr marL="0" marR="0">
              <a:spcBef>
                <a:spcPts val="0"/>
              </a:spcBef>
              <a:spcAft>
                <a:spcPts val="0"/>
              </a:spcAft>
            </a:pPr>
            <a:r>
              <a:rPr lang="en-US" sz="1600" b="1" dirty="0" smtClean="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dirty="0">
                <a:effectLst/>
                <a:latin typeface="Times New Roman" panose="02020603050405020304" pitchFamily="18" charset="0"/>
                <a:ea typeface="Aptos" panose="020B0004020202020204" pitchFamily="34" charset="0"/>
                <a:cs typeface="Times New Roman" panose="02020603050405020304" pitchFamily="18" charset="0"/>
              </a:rPr>
              <a:t>Roll No </a:t>
            </a:r>
            <a:r>
              <a:rPr lang="en-US" sz="1600" b="1" dirty="0" smtClean="0">
                <a:effectLst/>
                <a:latin typeface="Times New Roman" panose="02020603050405020304" pitchFamily="18" charset="0"/>
                <a:ea typeface="Aptos" panose="020B0004020202020204" pitchFamily="34" charset="0"/>
                <a:cs typeface="Times New Roman" panose="02020603050405020304" pitchFamily="18" charset="0"/>
              </a:rPr>
              <a:t>- </a:t>
            </a:r>
            <a:r>
              <a:rPr lang="en-US" sz="1600" b="1" dirty="0">
                <a:effectLst/>
                <a:latin typeface="Times New Roman" panose="02020603050405020304" pitchFamily="18" charset="0"/>
                <a:ea typeface="Aptos" panose="020B0004020202020204" pitchFamily="34" charset="0"/>
                <a:cs typeface="Times New Roman" panose="02020603050405020304" pitchFamily="18" charset="0"/>
              </a:rPr>
              <a:t>13 </a:t>
            </a:r>
            <a:endParaRPr lang="en-US" sz="1600" b="1" dirty="0">
              <a:effectLst/>
              <a:latin typeface="Aptos" panose="020B0004020202020204" pitchFamily="34" charset="0"/>
              <a:ea typeface="Aptos" panose="020B0004020202020204" pitchFamily="34" charset="0"/>
              <a:cs typeface="Times New Roman" panose="02020603050405020304" pitchFamily="18" charset="0"/>
            </a:endParaRPr>
          </a:p>
          <a:p>
            <a:r>
              <a:rPr lang="en-US" b="1" dirty="0" smtClean="0"/>
              <a:t>02190693</a:t>
            </a:r>
            <a:endParaRPr lang="en-US" b="1" dirty="0"/>
          </a:p>
        </p:txBody>
      </p:sp>
      <p:pic>
        <p:nvPicPr>
          <p:cNvPr id="7" name="Picture 6" descr="A white robot with blue eyes and a purple background with colorful circles and different colored circles&#10;&#10;Description automatically generated">
            <a:extLst>
              <a:ext uri="{FF2B5EF4-FFF2-40B4-BE49-F238E27FC236}">
                <a16:creationId xmlns:a16="http://schemas.microsoft.com/office/drawing/2014/main" id="{06236988-003B-B4AB-97C3-9352999BF4AE}"/>
              </a:ext>
            </a:extLst>
          </p:cNvPr>
          <p:cNvPicPr>
            <a:picLocks noChangeAspect="1"/>
          </p:cNvPicPr>
          <p:nvPr/>
        </p:nvPicPr>
        <p:blipFill>
          <a:blip r:embed="rId2"/>
          <a:stretch>
            <a:fillRect/>
          </a:stretch>
        </p:blipFill>
        <p:spPr>
          <a:xfrm>
            <a:off x="6671755" y="1494937"/>
            <a:ext cx="4605682" cy="4008820"/>
          </a:xfrm>
          <a:prstGeom prst="rect">
            <a:avLst/>
          </a:prstGeom>
        </p:spPr>
      </p:pic>
    </p:spTree>
    <p:extLst>
      <p:ext uri="{BB962C8B-B14F-4D97-AF65-F5344CB8AC3E}">
        <p14:creationId xmlns:p14="http://schemas.microsoft.com/office/powerpoint/2010/main" val="848682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08A0CA-3711-9EC2-D349-84670CC1DE83}"/>
              </a:ext>
            </a:extLst>
          </p:cNvPr>
          <p:cNvSpPr txBox="1"/>
          <p:nvPr/>
        </p:nvSpPr>
        <p:spPr>
          <a:xfrm>
            <a:off x="685829" y="772983"/>
            <a:ext cx="613410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Histogram</a:t>
            </a:r>
          </a:p>
        </p:txBody>
      </p:sp>
      <p:pic>
        <p:nvPicPr>
          <p:cNvPr id="5" name="Picture 4" descr="A white background with text&#10;&#10;Description automatically generated">
            <a:extLst>
              <a:ext uri="{FF2B5EF4-FFF2-40B4-BE49-F238E27FC236}">
                <a16:creationId xmlns:a16="http://schemas.microsoft.com/office/drawing/2014/main" id="{9E965C43-E3D7-95CE-9A9A-07CEF724D1FC}"/>
              </a:ext>
            </a:extLst>
          </p:cNvPr>
          <p:cNvPicPr>
            <a:picLocks noChangeAspect="1"/>
          </p:cNvPicPr>
          <p:nvPr/>
        </p:nvPicPr>
        <p:blipFill>
          <a:blip r:embed="rId2"/>
          <a:stretch>
            <a:fillRect/>
          </a:stretch>
        </p:blipFill>
        <p:spPr>
          <a:xfrm>
            <a:off x="831195" y="1470300"/>
            <a:ext cx="5988734" cy="4454533"/>
          </a:xfrm>
          <a:prstGeom prst="rect">
            <a:avLst/>
          </a:prstGeom>
        </p:spPr>
      </p:pic>
      <p:pic>
        <p:nvPicPr>
          <p:cNvPr id="7" name="Picture 6" descr="A graph with purple lines&#10;&#10;Description automatically generated">
            <a:extLst>
              <a:ext uri="{FF2B5EF4-FFF2-40B4-BE49-F238E27FC236}">
                <a16:creationId xmlns:a16="http://schemas.microsoft.com/office/drawing/2014/main" id="{6DFEA13D-1C71-B1EB-EE0C-FCB797338313}"/>
              </a:ext>
            </a:extLst>
          </p:cNvPr>
          <p:cNvPicPr>
            <a:picLocks noChangeAspect="1"/>
          </p:cNvPicPr>
          <p:nvPr/>
        </p:nvPicPr>
        <p:blipFill>
          <a:blip r:embed="rId3"/>
          <a:stretch>
            <a:fillRect/>
          </a:stretch>
        </p:blipFill>
        <p:spPr>
          <a:xfrm>
            <a:off x="7031422" y="999268"/>
            <a:ext cx="4329384" cy="4859463"/>
          </a:xfrm>
          <a:prstGeom prst="rect">
            <a:avLst/>
          </a:prstGeom>
        </p:spPr>
      </p:pic>
    </p:spTree>
    <p:extLst>
      <p:ext uri="{BB962C8B-B14F-4D97-AF65-F5344CB8AC3E}">
        <p14:creationId xmlns:p14="http://schemas.microsoft.com/office/powerpoint/2010/main" val="3991418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14132C-97C5-874E-F617-9713DB0B0B8A}"/>
              </a:ext>
            </a:extLst>
          </p:cNvPr>
          <p:cNvSpPr txBox="1"/>
          <p:nvPr/>
        </p:nvSpPr>
        <p:spPr>
          <a:xfrm>
            <a:off x="693683" y="903890"/>
            <a:ext cx="3562770"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Correlation Matrix</a:t>
            </a:r>
          </a:p>
        </p:txBody>
      </p:sp>
      <p:pic>
        <p:nvPicPr>
          <p:cNvPr id="4" name="Picture 3" descr="A computer code with text&#10;&#10;Description automatically generated with medium confidence">
            <a:extLst>
              <a:ext uri="{FF2B5EF4-FFF2-40B4-BE49-F238E27FC236}">
                <a16:creationId xmlns:a16="http://schemas.microsoft.com/office/drawing/2014/main" id="{83A58A02-5901-ACFC-96D8-5DB8FF6DAA57}"/>
              </a:ext>
            </a:extLst>
          </p:cNvPr>
          <p:cNvPicPr>
            <a:picLocks noChangeAspect="1"/>
          </p:cNvPicPr>
          <p:nvPr/>
        </p:nvPicPr>
        <p:blipFill>
          <a:blip r:embed="rId2"/>
          <a:stretch>
            <a:fillRect/>
          </a:stretch>
        </p:blipFill>
        <p:spPr>
          <a:xfrm>
            <a:off x="693682" y="1661649"/>
            <a:ext cx="6508975" cy="4292461"/>
          </a:xfrm>
          <a:prstGeom prst="rect">
            <a:avLst/>
          </a:prstGeom>
        </p:spPr>
      </p:pic>
      <p:pic>
        <p:nvPicPr>
          <p:cNvPr id="6" name="Picture 5" descr="A screenshot of a graph&#10;&#10;Description automatically generated">
            <a:extLst>
              <a:ext uri="{FF2B5EF4-FFF2-40B4-BE49-F238E27FC236}">
                <a16:creationId xmlns:a16="http://schemas.microsoft.com/office/drawing/2014/main" id="{ABA88CFF-70CA-331B-6FB6-50982A614048}"/>
              </a:ext>
            </a:extLst>
          </p:cNvPr>
          <p:cNvPicPr>
            <a:picLocks noChangeAspect="1"/>
          </p:cNvPicPr>
          <p:nvPr/>
        </p:nvPicPr>
        <p:blipFill>
          <a:blip r:embed="rId3"/>
          <a:stretch>
            <a:fillRect/>
          </a:stretch>
        </p:blipFill>
        <p:spPr>
          <a:xfrm>
            <a:off x="7202656" y="782224"/>
            <a:ext cx="4148515" cy="5171885"/>
          </a:xfrm>
          <a:prstGeom prst="rect">
            <a:avLst/>
          </a:prstGeom>
        </p:spPr>
      </p:pic>
    </p:spTree>
    <p:extLst>
      <p:ext uri="{BB962C8B-B14F-4D97-AF65-F5344CB8AC3E}">
        <p14:creationId xmlns:p14="http://schemas.microsoft.com/office/powerpoint/2010/main" val="3833632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43EC26-DE8C-81B3-A7F8-526268804A4B}"/>
              </a:ext>
            </a:extLst>
          </p:cNvPr>
          <p:cNvSpPr txBox="1"/>
          <p:nvPr/>
        </p:nvSpPr>
        <p:spPr>
          <a:xfrm>
            <a:off x="655982" y="785192"/>
            <a:ext cx="6997148"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Word Cloud for Positive Sentiment</a:t>
            </a:r>
          </a:p>
        </p:txBody>
      </p:sp>
      <p:pic>
        <p:nvPicPr>
          <p:cNvPr id="5" name="Picture 4" descr="A screen shot of a computer code&#10;&#10;Description automatically generated">
            <a:extLst>
              <a:ext uri="{FF2B5EF4-FFF2-40B4-BE49-F238E27FC236}">
                <a16:creationId xmlns:a16="http://schemas.microsoft.com/office/drawing/2014/main" id="{9412CC08-A6DD-2535-1B55-F3CEB21297F2}"/>
              </a:ext>
            </a:extLst>
          </p:cNvPr>
          <p:cNvPicPr>
            <a:picLocks noChangeAspect="1"/>
          </p:cNvPicPr>
          <p:nvPr/>
        </p:nvPicPr>
        <p:blipFill>
          <a:blip r:embed="rId2"/>
          <a:stretch>
            <a:fillRect/>
          </a:stretch>
        </p:blipFill>
        <p:spPr>
          <a:xfrm>
            <a:off x="814772" y="1574800"/>
            <a:ext cx="6510938" cy="4216400"/>
          </a:xfrm>
          <a:prstGeom prst="rect">
            <a:avLst/>
          </a:prstGeom>
        </p:spPr>
      </p:pic>
      <p:pic>
        <p:nvPicPr>
          <p:cNvPr id="7" name="Picture 6" descr="A green background with words&#10;&#10;Description automatically generated">
            <a:extLst>
              <a:ext uri="{FF2B5EF4-FFF2-40B4-BE49-F238E27FC236}">
                <a16:creationId xmlns:a16="http://schemas.microsoft.com/office/drawing/2014/main" id="{5A321790-65DE-269A-431E-D523F5FB1E85}"/>
              </a:ext>
            </a:extLst>
          </p:cNvPr>
          <p:cNvPicPr>
            <a:picLocks noChangeAspect="1"/>
          </p:cNvPicPr>
          <p:nvPr/>
        </p:nvPicPr>
        <p:blipFill>
          <a:blip r:embed="rId3"/>
          <a:stretch>
            <a:fillRect/>
          </a:stretch>
        </p:blipFill>
        <p:spPr>
          <a:xfrm>
            <a:off x="7420303" y="1763110"/>
            <a:ext cx="3956925" cy="3586655"/>
          </a:xfrm>
          <a:prstGeom prst="rect">
            <a:avLst/>
          </a:prstGeom>
        </p:spPr>
      </p:pic>
    </p:spTree>
    <p:extLst>
      <p:ext uri="{BB962C8B-B14F-4D97-AF65-F5344CB8AC3E}">
        <p14:creationId xmlns:p14="http://schemas.microsoft.com/office/powerpoint/2010/main" val="2345655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3754BB-2158-9F34-28E8-1A0970E36C02}"/>
              </a:ext>
            </a:extLst>
          </p:cNvPr>
          <p:cNvSpPr txBox="1"/>
          <p:nvPr/>
        </p:nvSpPr>
        <p:spPr>
          <a:xfrm>
            <a:off x="636333" y="811415"/>
            <a:ext cx="767735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Word Cloud for Negative Sentiment</a:t>
            </a:r>
          </a:p>
        </p:txBody>
      </p:sp>
      <p:pic>
        <p:nvPicPr>
          <p:cNvPr id="5" name="Picture 4" descr="A screen shot of a computer code&#10;&#10;Description automatically generated">
            <a:extLst>
              <a:ext uri="{FF2B5EF4-FFF2-40B4-BE49-F238E27FC236}">
                <a16:creationId xmlns:a16="http://schemas.microsoft.com/office/drawing/2014/main" id="{B5E94019-BF40-4502-E1A8-666140DF6794}"/>
              </a:ext>
            </a:extLst>
          </p:cNvPr>
          <p:cNvPicPr>
            <a:picLocks noChangeAspect="1"/>
          </p:cNvPicPr>
          <p:nvPr/>
        </p:nvPicPr>
        <p:blipFill>
          <a:blip r:embed="rId2"/>
          <a:stretch>
            <a:fillRect/>
          </a:stretch>
        </p:blipFill>
        <p:spPr>
          <a:xfrm>
            <a:off x="945498" y="2005790"/>
            <a:ext cx="4883426" cy="3456020"/>
          </a:xfrm>
          <a:prstGeom prst="rect">
            <a:avLst/>
          </a:prstGeom>
        </p:spPr>
      </p:pic>
      <p:pic>
        <p:nvPicPr>
          <p:cNvPr id="7" name="Picture 6" descr="A yellow background with words&#10;&#10;Description automatically generated">
            <a:extLst>
              <a:ext uri="{FF2B5EF4-FFF2-40B4-BE49-F238E27FC236}">
                <a16:creationId xmlns:a16="http://schemas.microsoft.com/office/drawing/2014/main" id="{D44CBBB7-4AC4-FA76-2EC1-993488A6526A}"/>
              </a:ext>
            </a:extLst>
          </p:cNvPr>
          <p:cNvPicPr>
            <a:picLocks noChangeAspect="1"/>
          </p:cNvPicPr>
          <p:nvPr/>
        </p:nvPicPr>
        <p:blipFill>
          <a:blip r:embed="rId3"/>
          <a:stretch>
            <a:fillRect/>
          </a:stretch>
        </p:blipFill>
        <p:spPr>
          <a:xfrm>
            <a:off x="6493567" y="1468577"/>
            <a:ext cx="5014748" cy="4154875"/>
          </a:xfrm>
          <a:prstGeom prst="rect">
            <a:avLst/>
          </a:prstGeom>
        </p:spPr>
      </p:pic>
    </p:spTree>
    <p:extLst>
      <p:ext uri="{BB962C8B-B14F-4D97-AF65-F5344CB8AC3E}">
        <p14:creationId xmlns:p14="http://schemas.microsoft.com/office/powerpoint/2010/main" val="3733230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131263-1753-A934-911A-60BA2CDFBFFB}"/>
              </a:ext>
            </a:extLst>
          </p:cNvPr>
          <p:cNvSpPr txBox="1"/>
          <p:nvPr/>
        </p:nvSpPr>
        <p:spPr>
          <a:xfrm>
            <a:off x="834887" y="892595"/>
            <a:ext cx="7405223"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Word Cloud for Neutral Sentiment</a:t>
            </a:r>
          </a:p>
        </p:txBody>
      </p:sp>
      <p:pic>
        <p:nvPicPr>
          <p:cNvPr id="5" name="Picture 4" descr="A screenshot of a computer code&#10;&#10;Description automatically generated">
            <a:extLst>
              <a:ext uri="{FF2B5EF4-FFF2-40B4-BE49-F238E27FC236}">
                <a16:creationId xmlns:a16="http://schemas.microsoft.com/office/drawing/2014/main" id="{EA11DB99-2E44-ADF7-547F-DDD2F8A03BFC}"/>
              </a:ext>
            </a:extLst>
          </p:cNvPr>
          <p:cNvPicPr>
            <a:picLocks noChangeAspect="1"/>
          </p:cNvPicPr>
          <p:nvPr/>
        </p:nvPicPr>
        <p:blipFill>
          <a:blip r:embed="rId2"/>
          <a:stretch>
            <a:fillRect/>
          </a:stretch>
        </p:blipFill>
        <p:spPr>
          <a:xfrm>
            <a:off x="834887" y="1683027"/>
            <a:ext cx="5517874" cy="4176883"/>
          </a:xfrm>
          <a:prstGeom prst="rect">
            <a:avLst/>
          </a:prstGeom>
        </p:spPr>
      </p:pic>
      <p:pic>
        <p:nvPicPr>
          <p:cNvPr id="7" name="Picture 6" descr="A yellow and green text&#10;&#10;Description automatically generated">
            <a:extLst>
              <a:ext uri="{FF2B5EF4-FFF2-40B4-BE49-F238E27FC236}">
                <a16:creationId xmlns:a16="http://schemas.microsoft.com/office/drawing/2014/main" id="{B20C9337-F685-BD98-15A1-82CD4B6E8AE2}"/>
              </a:ext>
            </a:extLst>
          </p:cNvPr>
          <p:cNvPicPr>
            <a:picLocks noChangeAspect="1"/>
          </p:cNvPicPr>
          <p:nvPr/>
        </p:nvPicPr>
        <p:blipFill>
          <a:blip r:embed="rId3"/>
          <a:stretch>
            <a:fillRect/>
          </a:stretch>
        </p:blipFill>
        <p:spPr>
          <a:xfrm>
            <a:off x="6957391" y="1796641"/>
            <a:ext cx="4399722" cy="4063269"/>
          </a:xfrm>
          <a:prstGeom prst="rect">
            <a:avLst/>
          </a:prstGeom>
        </p:spPr>
      </p:pic>
    </p:spTree>
    <p:extLst>
      <p:ext uri="{BB962C8B-B14F-4D97-AF65-F5344CB8AC3E}">
        <p14:creationId xmlns:p14="http://schemas.microsoft.com/office/powerpoint/2010/main" val="1866735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DED46E-4B28-626B-6AB5-72C70C6B0A72}"/>
              </a:ext>
            </a:extLst>
          </p:cNvPr>
          <p:cNvSpPr txBox="1"/>
          <p:nvPr/>
        </p:nvSpPr>
        <p:spPr>
          <a:xfrm>
            <a:off x="733210" y="835866"/>
            <a:ext cx="6122504"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Confusion Matrix</a:t>
            </a:r>
          </a:p>
        </p:txBody>
      </p:sp>
      <p:pic>
        <p:nvPicPr>
          <p:cNvPr id="5" name="Picture 4" descr="A screenshot of a computer program&#10;&#10;Description automatically generated">
            <a:extLst>
              <a:ext uri="{FF2B5EF4-FFF2-40B4-BE49-F238E27FC236}">
                <a16:creationId xmlns:a16="http://schemas.microsoft.com/office/drawing/2014/main" id="{AE36D186-CA79-40B8-E94B-CA366E945CD3}"/>
              </a:ext>
            </a:extLst>
          </p:cNvPr>
          <p:cNvPicPr>
            <a:picLocks noChangeAspect="1"/>
          </p:cNvPicPr>
          <p:nvPr/>
        </p:nvPicPr>
        <p:blipFill>
          <a:blip r:embed="rId2"/>
          <a:stretch>
            <a:fillRect/>
          </a:stretch>
        </p:blipFill>
        <p:spPr>
          <a:xfrm>
            <a:off x="733211" y="1679058"/>
            <a:ext cx="5657080" cy="4085637"/>
          </a:xfrm>
          <a:prstGeom prst="rect">
            <a:avLst/>
          </a:prstGeom>
        </p:spPr>
      </p:pic>
      <p:pic>
        <p:nvPicPr>
          <p:cNvPr id="7" name="Picture 6" descr="A diagram of a diagram&#10;&#10;Description automatically generated with medium confidence">
            <a:extLst>
              <a:ext uri="{FF2B5EF4-FFF2-40B4-BE49-F238E27FC236}">
                <a16:creationId xmlns:a16="http://schemas.microsoft.com/office/drawing/2014/main" id="{9574E762-88A4-F6DD-B93E-BE4F9ABBE014}"/>
              </a:ext>
            </a:extLst>
          </p:cNvPr>
          <p:cNvPicPr>
            <a:picLocks noChangeAspect="1"/>
          </p:cNvPicPr>
          <p:nvPr/>
        </p:nvPicPr>
        <p:blipFill>
          <a:blip r:embed="rId3"/>
          <a:stretch>
            <a:fillRect/>
          </a:stretch>
        </p:blipFill>
        <p:spPr>
          <a:xfrm>
            <a:off x="6716111" y="1385692"/>
            <a:ext cx="4511451" cy="4636442"/>
          </a:xfrm>
          <a:prstGeom prst="rect">
            <a:avLst/>
          </a:prstGeom>
        </p:spPr>
      </p:pic>
    </p:spTree>
    <p:extLst>
      <p:ext uri="{BB962C8B-B14F-4D97-AF65-F5344CB8AC3E}">
        <p14:creationId xmlns:p14="http://schemas.microsoft.com/office/powerpoint/2010/main" val="4110082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C41C32-3173-2DEB-F3FB-BE4610EE7628}"/>
              </a:ext>
            </a:extLst>
          </p:cNvPr>
          <p:cNvSpPr txBox="1"/>
          <p:nvPr/>
        </p:nvSpPr>
        <p:spPr>
          <a:xfrm>
            <a:off x="849282" y="1088116"/>
            <a:ext cx="6122504"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Conclusion</a:t>
            </a:r>
          </a:p>
        </p:txBody>
      </p:sp>
      <p:sp>
        <p:nvSpPr>
          <p:cNvPr id="5" name="TextBox 4">
            <a:extLst>
              <a:ext uri="{FF2B5EF4-FFF2-40B4-BE49-F238E27FC236}">
                <a16:creationId xmlns:a16="http://schemas.microsoft.com/office/drawing/2014/main" id="{B4640144-5E4D-E74B-816E-52368CE107FA}"/>
              </a:ext>
            </a:extLst>
          </p:cNvPr>
          <p:cNvSpPr txBox="1"/>
          <p:nvPr/>
        </p:nvSpPr>
        <p:spPr>
          <a:xfrm>
            <a:off x="849282" y="2011006"/>
            <a:ext cx="10049946" cy="1754326"/>
          </a:xfrm>
          <a:prstGeom prst="rect">
            <a:avLst/>
          </a:prstGeom>
          <a:noFill/>
        </p:spPr>
        <p:txBody>
          <a:bodyPr wrap="square">
            <a:spAutoFit/>
          </a:bodyPr>
          <a:lstStyle/>
          <a:p>
            <a:pPr algn="just"/>
            <a:r>
              <a:rPr lang="en-US" b="0" i="0" u="none" strike="noStrike" dirty="0">
                <a:solidFill>
                  <a:srgbClr val="000000"/>
                </a:solidFill>
                <a:effectLst/>
                <a:latin typeface="Times New Roman" panose="02020603050405020304" pitchFamily="18" charset="0"/>
                <a:cs typeface="Times New Roman" panose="02020603050405020304" pitchFamily="18" charset="0"/>
              </a:rPr>
              <a:t>Analyzing sentiment from Twitter data through machine learning offers a powerful approach to capturing and interpreting public emotions at scale. By leveraging automated sentiment classification, businesses and institutions can uncover meaningful insights related to user experiences, brand reputation, and evolving market dynamics. This project highlights the practical application of machine learning in processing social media content and lays the groundwork for future developments in real-time sentiment monitoring and analysis.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0287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B896B1-9737-9CDD-1A01-99CC761CA55C}"/>
              </a:ext>
            </a:extLst>
          </p:cNvPr>
          <p:cNvSpPr txBox="1"/>
          <p:nvPr/>
        </p:nvSpPr>
        <p:spPr>
          <a:xfrm>
            <a:off x="4154100" y="2837793"/>
            <a:ext cx="4094006" cy="830997"/>
          </a:xfrm>
          <a:prstGeom prst="rect">
            <a:avLst/>
          </a:prstGeom>
          <a:noFill/>
        </p:spPr>
        <p:txBody>
          <a:bodyPr wrap="none" rtlCol="0">
            <a:spAutoFit/>
          </a:bodyPr>
          <a:lstStyle/>
          <a:p>
            <a:r>
              <a:rPr lang="en-US" sz="4800" b="1" dirty="0">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82728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811981-509F-6364-1869-03E3D3440837}"/>
              </a:ext>
            </a:extLst>
          </p:cNvPr>
          <p:cNvSpPr txBox="1"/>
          <p:nvPr/>
        </p:nvSpPr>
        <p:spPr>
          <a:xfrm>
            <a:off x="735724" y="839404"/>
            <a:ext cx="2410212"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51DD6BAD-84BF-B55F-4761-603B18854FEB}"/>
              </a:ext>
            </a:extLst>
          </p:cNvPr>
          <p:cNvSpPr txBox="1"/>
          <p:nvPr/>
        </p:nvSpPr>
        <p:spPr>
          <a:xfrm>
            <a:off x="735724" y="2266098"/>
            <a:ext cx="10849445" cy="1477328"/>
          </a:xfrm>
          <a:prstGeom prst="rect">
            <a:avLst/>
          </a:prstGeom>
          <a:noFill/>
        </p:spPr>
        <p:txBody>
          <a:bodyPr wrap="non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Develop a scalable sentiment analysis pipeline</a:t>
            </a:r>
            <a:r>
              <a:rPr lang="en-US" dirty="0">
                <a:latin typeface="Times New Roman" panose="02020603050405020304" pitchFamily="18" charset="0"/>
                <a:cs typeface="Times New Roman" panose="02020603050405020304" pitchFamily="18" charset="0"/>
              </a:rPr>
              <a:t> capable of processing and interpreting large volumes of textual </a:t>
            </a:r>
          </a:p>
          <a:p>
            <a:r>
              <a:rPr lang="en-US" dirty="0">
                <a:latin typeface="Times New Roman" panose="02020603050405020304" pitchFamily="18" charset="0"/>
                <a:cs typeface="Times New Roman" panose="02020603050405020304" pitchFamily="18" charset="0"/>
              </a:rPr>
              <a:t>      data using modern NLP and machine learning techniques.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Enable data-driven decision-making</a:t>
            </a:r>
            <a:r>
              <a:rPr lang="en-US" dirty="0">
                <a:latin typeface="Times New Roman" panose="02020603050405020304" pitchFamily="18" charset="0"/>
                <a:cs typeface="Times New Roman" panose="02020603050405020304" pitchFamily="18" charset="0"/>
              </a:rPr>
              <a:t> by extracting emotional insights from user feedback, </a:t>
            </a:r>
          </a:p>
          <a:p>
            <a:r>
              <a:rPr lang="en-US" dirty="0">
                <a:latin typeface="Times New Roman" panose="02020603050405020304" pitchFamily="18" charset="0"/>
                <a:cs typeface="Times New Roman" panose="02020603050405020304" pitchFamily="18" charset="0"/>
              </a:rPr>
              <a:t>     reviews, and social media content to support business intelligence and customer experience strategies.</a:t>
            </a:r>
          </a:p>
          <a:p>
            <a:endParaRPr lang="en-US" dirty="0"/>
          </a:p>
        </p:txBody>
      </p:sp>
      <p:sp>
        <p:nvSpPr>
          <p:cNvPr id="6" name="TextBox 5">
            <a:extLst>
              <a:ext uri="{FF2B5EF4-FFF2-40B4-BE49-F238E27FC236}">
                <a16:creationId xmlns:a16="http://schemas.microsoft.com/office/drawing/2014/main" id="{02E075FE-F5C3-2B2E-EEE9-EB11A6A054D8}"/>
              </a:ext>
            </a:extLst>
          </p:cNvPr>
          <p:cNvSpPr txBox="1"/>
          <p:nvPr/>
        </p:nvSpPr>
        <p:spPr>
          <a:xfrm>
            <a:off x="735724" y="1614306"/>
            <a:ext cx="611702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Objectives</a:t>
            </a:r>
          </a:p>
        </p:txBody>
      </p:sp>
      <p:sp>
        <p:nvSpPr>
          <p:cNvPr id="7" name="TextBox 6">
            <a:extLst>
              <a:ext uri="{FF2B5EF4-FFF2-40B4-BE49-F238E27FC236}">
                <a16:creationId xmlns:a16="http://schemas.microsoft.com/office/drawing/2014/main" id="{08E74AD1-FBBE-40E1-3239-405D01031678}"/>
              </a:ext>
            </a:extLst>
          </p:cNvPr>
          <p:cNvSpPr txBox="1"/>
          <p:nvPr/>
        </p:nvSpPr>
        <p:spPr>
          <a:xfrm>
            <a:off x="924910" y="3587107"/>
            <a:ext cx="1602298"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Tools Used</a:t>
            </a:r>
          </a:p>
        </p:txBody>
      </p:sp>
      <p:sp>
        <p:nvSpPr>
          <p:cNvPr id="8" name="TextBox 7">
            <a:extLst>
              <a:ext uri="{FF2B5EF4-FFF2-40B4-BE49-F238E27FC236}">
                <a16:creationId xmlns:a16="http://schemas.microsoft.com/office/drawing/2014/main" id="{D39179D0-A408-9D2E-7068-3DD19D6A9A4E}"/>
              </a:ext>
            </a:extLst>
          </p:cNvPr>
          <p:cNvSpPr txBox="1"/>
          <p:nvPr/>
        </p:nvSpPr>
        <p:spPr>
          <a:xfrm>
            <a:off x="924910" y="4141105"/>
            <a:ext cx="7219925" cy="923330"/>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Python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Libraries: NLTK, Scikit-Learn, TensorFlow, Pandas, Matplotlib, Seaborn</a:t>
            </a:r>
          </a:p>
          <a:p>
            <a:endParaRPr lang="en-US" dirty="0"/>
          </a:p>
        </p:txBody>
      </p:sp>
    </p:spTree>
    <p:extLst>
      <p:ext uri="{BB962C8B-B14F-4D97-AF65-F5344CB8AC3E}">
        <p14:creationId xmlns:p14="http://schemas.microsoft.com/office/powerpoint/2010/main" val="1234319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110827-3A39-40E8-8296-168EC9C2220E}"/>
              </a:ext>
            </a:extLst>
          </p:cNvPr>
          <p:cNvSpPr txBox="1"/>
          <p:nvPr/>
        </p:nvSpPr>
        <p:spPr>
          <a:xfrm>
            <a:off x="846083" y="1018360"/>
            <a:ext cx="3639714"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Problem Definition </a:t>
            </a:r>
          </a:p>
        </p:txBody>
      </p:sp>
      <p:sp>
        <p:nvSpPr>
          <p:cNvPr id="3" name="TextBox 2">
            <a:extLst>
              <a:ext uri="{FF2B5EF4-FFF2-40B4-BE49-F238E27FC236}">
                <a16:creationId xmlns:a16="http://schemas.microsoft.com/office/drawing/2014/main" id="{B5C6838C-902F-CBDF-4B4E-6BB485EFA20C}"/>
              </a:ext>
            </a:extLst>
          </p:cNvPr>
          <p:cNvSpPr txBox="1"/>
          <p:nvPr/>
        </p:nvSpPr>
        <p:spPr>
          <a:xfrm>
            <a:off x="846083" y="1582340"/>
            <a:ext cx="10305393" cy="3693319"/>
          </a:xfrm>
          <a:prstGeom prst="rect">
            <a:avLst/>
          </a:prstGeom>
          <a:noFill/>
        </p:spPr>
        <p:txBody>
          <a:bodyPr wrap="square" rtlCol="0">
            <a:spAutoFit/>
          </a:bodyPr>
          <a:lstStyle/>
          <a:p>
            <a:endParaRPr lang="en-US" dirty="0"/>
          </a:p>
          <a:p>
            <a:pPr algn="just"/>
            <a:r>
              <a:rPr lang="en-US" b="1" dirty="0">
                <a:latin typeface="Times New Roman" panose="02020603050405020304" pitchFamily="18" charset="0"/>
                <a:cs typeface="Times New Roman" panose="02020603050405020304" pitchFamily="18" charset="0"/>
              </a:rPr>
              <a:t>Significance of Sentiment Analysis: This</a:t>
            </a:r>
            <a:r>
              <a:rPr lang="en-US" dirty="0">
                <a:latin typeface="Times New Roman" panose="02020603050405020304" pitchFamily="18" charset="0"/>
                <a:cs typeface="Times New Roman" panose="02020603050405020304" pitchFamily="18" charset="0"/>
              </a:rPr>
              <a:t> project leverages sentiment analysis to uncover emotional cues embedded in textual data. Analyzing public expressions from platforms like reviews, social media, or surveys empowers industries such as commerce, governance, and public service to better understand community perspectives and improve decision-making related to products, policies, and services.</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Key Challenges &amp; Applied Solutions:</a:t>
            </a:r>
          </a:p>
          <a:p>
            <a:pPr algn="just"/>
            <a:r>
              <a:rPr lang="en-US" dirty="0">
                <a:latin typeface="Times New Roman" panose="02020603050405020304" pitchFamily="18" charset="0"/>
                <a:cs typeface="Times New Roman" panose="02020603050405020304" pitchFamily="18" charset="0"/>
              </a:rPr>
              <a:t>The project addresses critical hurdles like processing vast and rapidly growing textual data </a:t>
            </a:r>
            <a:r>
              <a:rPr lang="en-US" dirty="0" err="1">
                <a:latin typeface="Times New Roman" panose="02020603050405020304" pitchFamily="18" charset="0"/>
                <a:cs typeface="Times New Roman" panose="02020603050405020304" pitchFamily="18" charset="0"/>
              </a:rPr>
              <a:t>streams,delivering</a:t>
            </a:r>
            <a:r>
              <a:rPr lang="en-US" dirty="0">
                <a:latin typeface="Times New Roman" panose="02020603050405020304" pitchFamily="18" charset="0"/>
                <a:cs typeface="Times New Roman" panose="02020603050405020304" pitchFamily="18" charset="0"/>
              </a:rPr>
              <a:t> quick yet reliable sentiment insights. It also deals with the nuanced task of interpreting complex language patterns, including irony and sarcasm, by employing advanced NLP models and optimized    classification techniques.</a:t>
            </a:r>
          </a:p>
          <a:p>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632156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090DF-CCD3-3D28-D9E9-43843DAE8B0F}"/>
              </a:ext>
            </a:extLst>
          </p:cNvPr>
          <p:cNvSpPr txBox="1">
            <a:spLocks/>
          </p:cNvSpPr>
          <p:nvPr/>
        </p:nvSpPr>
        <p:spPr>
          <a:xfrm>
            <a:off x="756745" y="1113243"/>
            <a:ext cx="1723697" cy="580393"/>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latin typeface="Times New Roman" panose="02020603050405020304" pitchFamily="18" charset="0"/>
                <a:cs typeface="Times New Roman" panose="02020603050405020304" pitchFamily="18" charset="0"/>
              </a:rPr>
              <a:t>Dataset</a:t>
            </a:r>
          </a:p>
        </p:txBody>
      </p:sp>
      <p:sp>
        <p:nvSpPr>
          <p:cNvPr id="5" name="TextBox 4">
            <a:extLst>
              <a:ext uri="{FF2B5EF4-FFF2-40B4-BE49-F238E27FC236}">
                <a16:creationId xmlns:a16="http://schemas.microsoft.com/office/drawing/2014/main" id="{46649187-46BE-941B-E809-2CC68676BC40}"/>
              </a:ext>
            </a:extLst>
          </p:cNvPr>
          <p:cNvSpPr txBox="1"/>
          <p:nvPr/>
        </p:nvSpPr>
        <p:spPr>
          <a:xfrm>
            <a:off x="894178" y="1950404"/>
            <a:ext cx="10215255" cy="3416320"/>
          </a:xfrm>
          <a:prstGeom prst="rect">
            <a:avLst/>
          </a:prstGeom>
          <a:noFill/>
        </p:spPr>
        <p:txBody>
          <a:bodyPr wrap="square">
            <a:spAutoFit/>
          </a:bodyPr>
          <a:lstStyle/>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datasets </a:t>
            </a:r>
            <a:r>
              <a:rPr lang="en-US" b="1" dirty="0">
                <a:latin typeface="Times New Roman" panose="02020603050405020304" pitchFamily="18" charset="0"/>
                <a:cs typeface="Times New Roman" panose="02020603050405020304" pitchFamily="18" charset="0"/>
              </a:rPr>
              <a:t>"</a:t>
            </a:r>
            <a:r>
              <a:rPr lang="en-US" b="1" dirty="0" err="1">
                <a:latin typeface="Times New Roman" panose="02020603050405020304" pitchFamily="18" charset="0"/>
                <a:cs typeface="Times New Roman" panose="02020603050405020304" pitchFamily="18" charset="0"/>
              </a:rPr>
              <a:t>twitter_training.csv</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a:t>
            </a:r>
            <a:r>
              <a:rPr lang="en-US" b="1" dirty="0" err="1">
                <a:latin typeface="Times New Roman" panose="02020603050405020304" pitchFamily="18" charset="0"/>
                <a:cs typeface="Times New Roman" panose="02020603050405020304" pitchFamily="18" charset="0"/>
              </a:rPr>
              <a:t>twitter_validation.csv</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are utilized to perform sentiment detection, text categorization, and various natural language processing tasks based on Twitter data. The training dataset, generally larger, is used to teach the model how to identify linguistic patterns and associate them with specific outcomes.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 contrast, the validation dataset serves to evaluate the model's performance on previously unseen data, helping to fine-tune the model and ensure its predictions remain accurate and consistent. These datasets emphasize the analysis of user-generated Twitter content, such as public opinions, trending discussions, and behavior patterns, contributing to the development of intelligent systems capable of interpreting real-world social media interactions with high precision.</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5605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32A137-1F89-5967-8E35-C4D156C24076}"/>
              </a:ext>
            </a:extLst>
          </p:cNvPr>
          <p:cNvSpPr txBox="1"/>
          <p:nvPr/>
        </p:nvSpPr>
        <p:spPr>
          <a:xfrm>
            <a:off x="683813" y="846506"/>
            <a:ext cx="3853482"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Data Preprocessing</a:t>
            </a:r>
          </a:p>
        </p:txBody>
      </p:sp>
      <p:pic>
        <p:nvPicPr>
          <p:cNvPr id="4" name="Picture 3">
            <a:extLst>
              <a:ext uri="{FF2B5EF4-FFF2-40B4-BE49-F238E27FC236}">
                <a16:creationId xmlns:a16="http://schemas.microsoft.com/office/drawing/2014/main" id="{B360F159-6530-E192-4F9C-42ADFE4CA582}"/>
              </a:ext>
            </a:extLst>
          </p:cNvPr>
          <p:cNvPicPr>
            <a:picLocks noChangeAspect="1"/>
          </p:cNvPicPr>
          <p:nvPr/>
        </p:nvPicPr>
        <p:blipFill>
          <a:blip r:embed="rId2"/>
          <a:stretch>
            <a:fillRect/>
          </a:stretch>
        </p:blipFill>
        <p:spPr>
          <a:xfrm>
            <a:off x="6541477" y="630621"/>
            <a:ext cx="4966710" cy="5531028"/>
          </a:xfrm>
          <a:prstGeom prst="rect">
            <a:avLst/>
          </a:prstGeom>
        </p:spPr>
      </p:pic>
      <p:sp>
        <p:nvSpPr>
          <p:cNvPr id="6" name="TextBox 5">
            <a:extLst>
              <a:ext uri="{FF2B5EF4-FFF2-40B4-BE49-F238E27FC236}">
                <a16:creationId xmlns:a16="http://schemas.microsoft.com/office/drawing/2014/main" id="{D760F06A-5294-4685-F5F9-1CF0D6781ECD}"/>
              </a:ext>
            </a:extLst>
          </p:cNvPr>
          <p:cNvSpPr txBox="1"/>
          <p:nvPr/>
        </p:nvSpPr>
        <p:spPr>
          <a:xfrm>
            <a:off x="683813" y="1549475"/>
            <a:ext cx="5769539" cy="3693319"/>
          </a:xfrm>
          <a:prstGeom prst="rect">
            <a:avLst/>
          </a:prstGeom>
          <a:noFill/>
        </p:spPr>
        <p:txBody>
          <a:bodyPr wrap="square">
            <a:spAutoFit/>
          </a:bodyPr>
          <a:lstStyle/>
          <a:p>
            <a:pPr algn="l"/>
            <a:r>
              <a:rPr lang="en-US" b="1" i="0" u="none" strike="noStrike" dirty="0">
                <a:solidFill>
                  <a:srgbClr val="000000"/>
                </a:solidFill>
                <a:effectLst/>
              </a:rPr>
              <a:t>Data Preparation:</a:t>
            </a:r>
          </a:p>
          <a:p>
            <a:pPr algn="l"/>
            <a:r>
              <a:rPr lang="en-US" b="0" i="0" u="none" strike="noStrike" dirty="0">
                <a:solidFill>
                  <a:srgbClr val="000000"/>
                </a:solidFill>
                <a:effectLst/>
              </a:rPr>
              <a:t>Begin by refining the raw text data through processes such as noise reduction, sentence segmentation, and text normalization. This includes eliminating irrelevant characters, breaking text into manageable units, and standardizing word forms to ensure consistency across the dataset.</a:t>
            </a:r>
          </a:p>
          <a:p>
            <a:pPr algn="l"/>
            <a:endParaRPr lang="en-US" b="0" i="0" u="none" strike="noStrike" dirty="0">
              <a:solidFill>
                <a:srgbClr val="000000"/>
              </a:solidFill>
              <a:effectLst/>
            </a:endParaRPr>
          </a:p>
          <a:p>
            <a:pPr algn="l"/>
            <a:r>
              <a:rPr lang="en-US" b="1" i="0" u="none" strike="noStrike" dirty="0">
                <a:solidFill>
                  <a:srgbClr val="000000"/>
                </a:solidFill>
                <a:effectLst/>
              </a:rPr>
              <a:t>Feature Engineering:</a:t>
            </a:r>
          </a:p>
          <a:p>
            <a:pPr algn="l"/>
            <a:r>
              <a:rPr lang="en-US" b="0" i="0" u="none" strike="noStrike" dirty="0">
                <a:solidFill>
                  <a:srgbClr val="000000"/>
                </a:solidFill>
                <a:effectLst/>
              </a:rPr>
              <a:t>Leverage natural language processing tools like NLTK or </a:t>
            </a:r>
            <a:r>
              <a:rPr lang="en-US" b="0" i="0" u="none" strike="noStrike" dirty="0" err="1">
                <a:solidFill>
                  <a:srgbClr val="000000"/>
                </a:solidFill>
                <a:effectLst/>
              </a:rPr>
              <a:t>SpaCy</a:t>
            </a:r>
            <a:r>
              <a:rPr lang="en-US" b="0" i="0" u="none" strike="noStrike" dirty="0">
                <a:solidFill>
                  <a:srgbClr val="000000"/>
                </a:solidFill>
                <a:effectLst/>
              </a:rPr>
              <a:t> to derive meaningful attributes from the cleaned text. This step may involve calculating term importance, generating vector representations, or capturing linguistic patterns essential for model training.</a:t>
            </a:r>
          </a:p>
        </p:txBody>
      </p:sp>
    </p:spTree>
    <p:extLst>
      <p:ext uri="{BB962C8B-B14F-4D97-AF65-F5344CB8AC3E}">
        <p14:creationId xmlns:p14="http://schemas.microsoft.com/office/powerpoint/2010/main" val="1794914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A12B1F-5A58-EC9A-FD7D-AC6AE143C285}"/>
              </a:ext>
            </a:extLst>
          </p:cNvPr>
          <p:cNvSpPr txBox="1"/>
          <p:nvPr/>
        </p:nvSpPr>
        <p:spPr>
          <a:xfrm>
            <a:off x="677232" y="787885"/>
            <a:ext cx="6122504"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Model Architecture and Training</a:t>
            </a:r>
          </a:p>
        </p:txBody>
      </p:sp>
      <p:sp>
        <p:nvSpPr>
          <p:cNvPr id="5" name="TextBox 4">
            <a:extLst>
              <a:ext uri="{FF2B5EF4-FFF2-40B4-BE49-F238E27FC236}">
                <a16:creationId xmlns:a16="http://schemas.microsoft.com/office/drawing/2014/main" id="{A66EF23A-D04E-C92E-5773-506C8D3D69A1}"/>
              </a:ext>
            </a:extLst>
          </p:cNvPr>
          <p:cNvSpPr txBox="1"/>
          <p:nvPr/>
        </p:nvSpPr>
        <p:spPr>
          <a:xfrm>
            <a:off x="677232" y="1859423"/>
            <a:ext cx="10541876" cy="3416320"/>
          </a:xfrm>
          <a:prstGeom prst="rect">
            <a:avLst/>
          </a:prstGeom>
          <a:noFill/>
        </p:spPr>
        <p:txBody>
          <a:bodyPr wrap="square">
            <a:spAutoFit/>
          </a:bodyPr>
          <a:lstStyle/>
          <a:p>
            <a:pPr algn="just"/>
            <a:r>
              <a:rPr lang="en-US" b="1" i="0" u="none" strike="noStrike" dirty="0">
                <a:solidFill>
                  <a:srgbClr val="000000"/>
                </a:solidFill>
                <a:effectLst/>
                <a:latin typeface="Times New Roman" panose="02020603050405020304" pitchFamily="18" charset="0"/>
                <a:cs typeface="Times New Roman" panose="02020603050405020304" pitchFamily="18" charset="0"/>
              </a:rPr>
              <a:t>Neural Network Architecture:</a:t>
            </a:r>
          </a:p>
          <a:p>
            <a:pPr algn="just"/>
            <a:r>
              <a:rPr lang="en-US" b="0" i="0" u="none" strike="noStrike" dirty="0">
                <a:solidFill>
                  <a:srgbClr val="000000"/>
                </a:solidFill>
                <a:effectLst/>
                <a:latin typeface="Times New Roman" panose="02020603050405020304" pitchFamily="18" charset="0"/>
                <a:cs typeface="Times New Roman" panose="02020603050405020304" pitchFamily="18" charset="0"/>
              </a:rPr>
              <a:t>A TensorFlow Sequential model is employed to construct the neural network by layering components in a straightforward, linear manner. This approach is well-suited for diverse prediction tasks, allowing each layer to build upon the previous one to capture complex data relationships.</a:t>
            </a:r>
          </a:p>
          <a:p>
            <a:pPr algn="just"/>
            <a:r>
              <a:rPr lang="en-US" b="1" i="0" u="none" strike="noStrike" dirty="0">
                <a:solidFill>
                  <a:srgbClr val="000000"/>
                </a:solidFill>
                <a:effectLst/>
                <a:latin typeface="Times New Roman" panose="02020603050405020304" pitchFamily="18" charset="0"/>
                <a:cs typeface="Times New Roman" panose="02020603050405020304" pitchFamily="18" charset="0"/>
              </a:rPr>
              <a:t>Model Configuration:</a:t>
            </a:r>
          </a:p>
          <a:p>
            <a:pPr algn="just"/>
            <a:r>
              <a:rPr lang="en-US" b="0" i="0" u="none" strike="noStrike" dirty="0">
                <a:solidFill>
                  <a:srgbClr val="000000"/>
                </a:solidFill>
                <a:effectLst/>
                <a:latin typeface="Times New Roman" panose="02020603050405020304" pitchFamily="18" charset="0"/>
                <a:cs typeface="Times New Roman" panose="02020603050405020304" pitchFamily="18" charset="0"/>
              </a:rPr>
              <a:t>Before training begins, the model undergoes compilation, where key elements like the optimization algorithm and loss function are defined. For binary sentiment classification, a loss function such as binary cross-entropy is selected to measure how far the model’s predictions deviate from actual labels.</a:t>
            </a:r>
          </a:p>
          <a:p>
            <a:pPr algn="just"/>
            <a:r>
              <a:rPr lang="en-US" b="1" i="0" u="none" strike="noStrike" dirty="0">
                <a:solidFill>
                  <a:srgbClr val="000000"/>
                </a:solidFill>
                <a:effectLst/>
                <a:latin typeface="Times New Roman" panose="02020603050405020304" pitchFamily="18" charset="0"/>
                <a:cs typeface="Times New Roman" panose="02020603050405020304" pitchFamily="18" charset="0"/>
              </a:rPr>
              <a:t>Training and Evaluation Process:</a:t>
            </a:r>
          </a:p>
          <a:p>
            <a:pPr algn="just"/>
            <a:r>
              <a:rPr lang="en-US" b="0" i="0" u="none" strike="noStrike" dirty="0">
                <a:solidFill>
                  <a:srgbClr val="000000"/>
                </a:solidFill>
                <a:effectLst/>
                <a:latin typeface="Times New Roman" panose="02020603050405020304" pitchFamily="18" charset="0"/>
                <a:cs typeface="Times New Roman" panose="02020603050405020304" pitchFamily="18" charset="0"/>
              </a:rPr>
              <a:t>The model learns by processing inputs through its layers, computing errors in predictions, and adjusting internal weights using backpropagation. This cycle repeats over multiple iterations, with validation data used to monitor the model's ability to generalize and maintain accuracy on unseen inputs.</a:t>
            </a:r>
          </a:p>
        </p:txBody>
      </p:sp>
    </p:spTree>
    <p:extLst>
      <p:ext uri="{BB962C8B-B14F-4D97-AF65-F5344CB8AC3E}">
        <p14:creationId xmlns:p14="http://schemas.microsoft.com/office/powerpoint/2010/main" val="1804441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498069-9A9A-FCA1-DC7A-A07C10A741E0}"/>
              </a:ext>
            </a:extLst>
          </p:cNvPr>
          <p:cNvSpPr txBox="1"/>
          <p:nvPr/>
        </p:nvSpPr>
        <p:spPr>
          <a:xfrm>
            <a:off x="697567" y="816444"/>
            <a:ext cx="6122504"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Defining the Model</a:t>
            </a:r>
          </a:p>
        </p:txBody>
      </p:sp>
      <p:pic>
        <p:nvPicPr>
          <p:cNvPr id="4" name="Picture 3">
            <a:extLst>
              <a:ext uri="{FF2B5EF4-FFF2-40B4-BE49-F238E27FC236}">
                <a16:creationId xmlns:a16="http://schemas.microsoft.com/office/drawing/2014/main" id="{BF5171FF-7B21-C7D9-E735-8FF3DCD8F6A9}"/>
              </a:ext>
            </a:extLst>
          </p:cNvPr>
          <p:cNvPicPr>
            <a:picLocks noChangeAspect="1"/>
          </p:cNvPicPr>
          <p:nvPr/>
        </p:nvPicPr>
        <p:blipFill>
          <a:blip r:embed="rId2"/>
          <a:stretch>
            <a:fillRect/>
          </a:stretch>
        </p:blipFill>
        <p:spPr>
          <a:xfrm>
            <a:off x="1367413" y="1401219"/>
            <a:ext cx="9457174" cy="4383976"/>
          </a:xfrm>
          <a:prstGeom prst="rect">
            <a:avLst/>
          </a:prstGeom>
        </p:spPr>
      </p:pic>
    </p:spTree>
    <p:extLst>
      <p:ext uri="{BB962C8B-B14F-4D97-AF65-F5344CB8AC3E}">
        <p14:creationId xmlns:p14="http://schemas.microsoft.com/office/powerpoint/2010/main" val="3037068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FE06C4-A74A-048C-5D63-959B4062A3C9}"/>
              </a:ext>
            </a:extLst>
          </p:cNvPr>
          <p:cNvSpPr txBox="1"/>
          <p:nvPr/>
        </p:nvSpPr>
        <p:spPr>
          <a:xfrm>
            <a:off x="845476" y="967106"/>
            <a:ext cx="6112412"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Bar Plot</a:t>
            </a:r>
          </a:p>
        </p:txBody>
      </p:sp>
      <p:pic>
        <p:nvPicPr>
          <p:cNvPr id="5" name="Picture 4" descr="A screenshot of a computer code&#10;&#10;Description automatically generated">
            <a:extLst>
              <a:ext uri="{FF2B5EF4-FFF2-40B4-BE49-F238E27FC236}">
                <a16:creationId xmlns:a16="http://schemas.microsoft.com/office/drawing/2014/main" id="{6DB0420A-383F-0E8C-F193-1247EF99BEC1}"/>
              </a:ext>
            </a:extLst>
          </p:cNvPr>
          <p:cNvPicPr>
            <a:picLocks noChangeAspect="1"/>
          </p:cNvPicPr>
          <p:nvPr/>
        </p:nvPicPr>
        <p:blipFill>
          <a:blip r:embed="rId2"/>
          <a:stretch>
            <a:fillRect/>
          </a:stretch>
        </p:blipFill>
        <p:spPr>
          <a:xfrm>
            <a:off x="845475" y="1684751"/>
            <a:ext cx="5048887" cy="4206143"/>
          </a:xfrm>
          <a:prstGeom prst="rect">
            <a:avLst/>
          </a:prstGeom>
        </p:spPr>
      </p:pic>
      <p:pic>
        <p:nvPicPr>
          <p:cNvPr id="7" name="Picture 6" descr="A graph of different colored squares&#10;&#10;Description automatically generated">
            <a:extLst>
              <a:ext uri="{FF2B5EF4-FFF2-40B4-BE49-F238E27FC236}">
                <a16:creationId xmlns:a16="http://schemas.microsoft.com/office/drawing/2014/main" id="{3D8D328C-852F-A69B-2841-B418E7909223}"/>
              </a:ext>
            </a:extLst>
          </p:cNvPr>
          <p:cNvPicPr>
            <a:picLocks noChangeAspect="1"/>
          </p:cNvPicPr>
          <p:nvPr/>
        </p:nvPicPr>
        <p:blipFill>
          <a:blip r:embed="rId3"/>
          <a:stretch>
            <a:fillRect/>
          </a:stretch>
        </p:blipFill>
        <p:spPr>
          <a:xfrm>
            <a:off x="6297639" y="1266405"/>
            <a:ext cx="5048886" cy="4831818"/>
          </a:xfrm>
          <a:prstGeom prst="rect">
            <a:avLst/>
          </a:prstGeom>
        </p:spPr>
      </p:pic>
    </p:spTree>
    <p:extLst>
      <p:ext uri="{BB962C8B-B14F-4D97-AF65-F5344CB8AC3E}">
        <p14:creationId xmlns:p14="http://schemas.microsoft.com/office/powerpoint/2010/main" val="450380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D8B936-E99E-CE5A-25EB-A548E850246A}"/>
              </a:ext>
            </a:extLst>
          </p:cNvPr>
          <p:cNvSpPr txBox="1"/>
          <p:nvPr/>
        </p:nvSpPr>
        <p:spPr>
          <a:xfrm>
            <a:off x="718588" y="753382"/>
            <a:ext cx="2781357"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Pie Chart</a:t>
            </a:r>
          </a:p>
        </p:txBody>
      </p:sp>
      <p:pic>
        <p:nvPicPr>
          <p:cNvPr id="5" name="Picture 4" descr="A screenshot of a computer code&#10;&#10;Description automatically generated">
            <a:extLst>
              <a:ext uri="{FF2B5EF4-FFF2-40B4-BE49-F238E27FC236}">
                <a16:creationId xmlns:a16="http://schemas.microsoft.com/office/drawing/2014/main" id="{58B46CA8-DE7D-8484-6007-3B9A6FF7D4B4}"/>
              </a:ext>
            </a:extLst>
          </p:cNvPr>
          <p:cNvPicPr>
            <a:picLocks noChangeAspect="1"/>
          </p:cNvPicPr>
          <p:nvPr/>
        </p:nvPicPr>
        <p:blipFill>
          <a:blip r:embed="rId2"/>
          <a:stretch>
            <a:fillRect/>
          </a:stretch>
        </p:blipFill>
        <p:spPr>
          <a:xfrm>
            <a:off x="718588" y="1464766"/>
            <a:ext cx="6009816" cy="4352618"/>
          </a:xfrm>
          <a:prstGeom prst="rect">
            <a:avLst/>
          </a:prstGeom>
        </p:spPr>
      </p:pic>
      <p:pic>
        <p:nvPicPr>
          <p:cNvPr id="7" name="Picture 6" descr="A pie chart with numbers and text&#10;&#10;Description automatically generated">
            <a:extLst>
              <a:ext uri="{FF2B5EF4-FFF2-40B4-BE49-F238E27FC236}">
                <a16:creationId xmlns:a16="http://schemas.microsoft.com/office/drawing/2014/main" id="{3853E96F-B37E-5333-5C2F-8FC2FC6DAB31}"/>
              </a:ext>
            </a:extLst>
          </p:cNvPr>
          <p:cNvPicPr>
            <a:picLocks noChangeAspect="1"/>
          </p:cNvPicPr>
          <p:nvPr/>
        </p:nvPicPr>
        <p:blipFill>
          <a:blip r:embed="rId3"/>
          <a:stretch>
            <a:fillRect/>
          </a:stretch>
        </p:blipFill>
        <p:spPr>
          <a:xfrm>
            <a:off x="6995690" y="1292103"/>
            <a:ext cx="4300667" cy="4697943"/>
          </a:xfrm>
          <a:prstGeom prst="rect">
            <a:avLst/>
          </a:prstGeom>
        </p:spPr>
      </p:pic>
    </p:spTree>
    <p:extLst>
      <p:ext uri="{BB962C8B-B14F-4D97-AF65-F5344CB8AC3E}">
        <p14:creationId xmlns:p14="http://schemas.microsoft.com/office/powerpoint/2010/main" val="135793032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110</TotalTime>
  <Words>682</Words>
  <Application>Microsoft Office PowerPoint</Application>
  <PresentationFormat>Widescreen</PresentationFormat>
  <Paragraphs>50</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Arial</vt:lpstr>
      <vt:lpstr>Garamond</vt:lpstr>
      <vt:lpstr>Times New Roman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Manushree Nagabhushana</dc:creator>
  <cp:lastModifiedBy>SUBBUKODURI@outlook.com</cp:lastModifiedBy>
  <cp:revision>4</cp:revision>
  <dcterms:created xsi:type="dcterms:W3CDTF">2025-04-18T17:01:12Z</dcterms:created>
  <dcterms:modified xsi:type="dcterms:W3CDTF">2025-11-11T22:54:29Z</dcterms:modified>
</cp:coreProperties>
</file>